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EFAFE"/>
    <a:srgbClr val="FAFCBC"/>
    <a:srgbClr val="FBF2FA"/>
    <a:srgbClr val="F9F9F9"/>
    <a:srgbClr val="F5DBF2"/>
    <a:srgbClr val="F8E8F6"/>
    <a:srgbClr val="FFE7E7"/>
    <a:srgbClr val="FFF1F1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 varScale="1">
        <p:scale>
          <a:sx n="75" d="100"/>
          <a:sy n="75" d="100"/>
        </p:scale>
        <p:origin x="1085" y="4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hdphoto" Target="../media/hdphoto2.wdp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78223" y="1891233"/>
                <a:ext cx="268823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도사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비해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7058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640560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부챗살이 꽂힌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개가 한 번에 꽂혀 있는 대상에게는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359A8E-1D46-885F-294E-64266E771556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176417-EB28-BB93-B9EC-5492B2E2DD23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8A184C-D19F-E4EA-7650-FBD76E1A9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8E97FF-974C-63C4-3134-E7A033B9E7FF}"/>
              </a:ext>
            </a:extLst>
          </p:cNvPr>
          <p:cNvGrpSpPr/>
          <p:nvPr/>
        </p:nvGrpSpPr>
        <p:grpSpPr>
          <a:xfrm>
            <a:off x="3520734" y="2663054"/>
            <a:ext cx="6549871" cy="1145680"/>
            <a:chOff x="3520734" y="2952010"/>
            <a:chExt cx="6549871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86A3FF-94DA-3591-A089-ED2BCF785E5B}"/>
                </a:ext>
              </a:extLst>
            </p:cNvPr>
            <p:cNvSpPr txBox="1"/>
            <p:nvPr/>
          </p:nvSpPr>
          <p:spPr>
            <a:xfrm>
              <a:off x="3520735" y="3142250"/>
              <a:ext cx="6549870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임시명칭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적을 공격하면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자동으로 적을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꽂히고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중복으로 꽂힐 수도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적과의 거리가 일정 이상 멀어지거나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자신에게 부여한 보호막이 깨지면 자동으로 회수됩니다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턴간 유지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스킬로 부여한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보호막이 있는 경우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보호막을 제거한 후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새롭게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B14AB8-E110-A88B-D550-588A20A3B6CE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37C5E2-55C5-CE02-976C-4CBBBFC7174D}"/>
              </a:ext>
            </a:extLst>
          </p:cNvPr>
          <p:cNvGrpSpPr/>
          <p:nvPr/>
        </p:nvGrpSpPr>
        <p:grpSpPr>
          <a:xfrm>
            <a:off x="352098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231A22-3B73-0F08-CBA9-DDF7EC7C9045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32226B-E1D2-7B05-8806-1A2ED6829652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14D9EF-B539-B3EF-C2AA-F48ACE355DFE}"/>
              </a:ext>
            </a:extLst>
          </p:cNvPr>
          <p:cNvGrpSpPr/>
          <p:nvPr/>
        </p:nvGrpSpPr>
        <p:grpSpPr>
          <a:xfrm>
            <a:off x="3520734" y="4226902"/>
            <a:ext cx="6840015" cy="914848"/>
            <a:chOff x="3520734" y="4281428"/>
            <a:chExt cx="6840015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8D2B57-4696-85A2-4D9E-430CF4678940}"/>
                </a:ext>
              </a:extLst>
            </p:cNvPr>
            <p:cNvSpPr txBox="1"/>
            <p:nvPr/>
          </p:nvSpPr>
          <p:spPr>
            <a:xfrm>
              <a:off x="3520735" y="4471668"/>
              <a:ext cx="6840014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스킬을 사용하면 자신에게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효과는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턴이 지나면 스택이 초기화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되지만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하거나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스택을 쌓을 때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마다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지속 시간이 갱신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공격 및 스킬 사용 시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당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회의 추가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발생합니다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C77EA-87F9-7C65-F77A-9E24D7028582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998B77-01EC-4547-2047-BB110E099787}"/>
              </a:ext>
            </a:extLst>
          </p:cNvPr>
          <p:cNvGrpSpPr/>
          <p:nvPr/>
        </p:nvGrpSpPr>
        <p:grpSpPr>
          <a:xfrm>
            <a:off x="263525" y="2663054"/>
            <a:ext cx="3012648" cy="4042545"/>
            <a:chOff x="263525" y="2663054"/>
            <a:chExt cx="3012648" cy="404254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CD34AE-8131-FA51-F19E-7A71D7C2FDA6}"/>
                </a:ext>
              </a:extLst>
            </p:cNvPr>
            <p:cNvSpPr/>
            <p:nvPr/>
          </p:nvSpPr>
          <p:spPr>
            <a:xfrm>
              <a:off x="263525" y="2663054"/>
              <a:ext cx="3012648" cy="4042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D72C9-66ED-1D8C-8659-7F4FCBD910A6}"/>
                </a:ext>
              </a:extLst>
            </p:cNvPr>
            <p:cNvSpPr txBox="1"/>
            <p:nvPr/>
          </p:nvSpPr>
          <p:spPr>
            <a:xfrm>
              <a:off x="430540" y="6486543"/>
              <a:ext cx="267861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유효 횟수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(N) :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턴에서 타격이 빗나가지 않고 적중한 횟수</a:t>
              </a:r>
              <a:endParaRPr lang="en-US" altLang="ko-KR" sz="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" name="그림 13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75F97F5-CA61-5B4E-90A8-C27EED1C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6" y="2840166"/>
              <a:ext cx="2255542" cy="346367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8AC549-7A2B-AB0B-5D25-39130AC9EFB4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4ED47C-7732-196E-6E85-EF7BD2D3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D360C9-3173-FB6B-CF48-B88EE64AC0B6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EFEE5BE7-3A6A-13D4-D2ED-0AD9D6349578}"/>
              </a:ext>
            </a:extLst>
          </p:cNvPr>
          <p:cNvGrpSpPr/>
          <p:nvPr/>
        </p:nvGrpSpPr>
        <p:grpSpPr>
          <a:xfrm>
            <a:off x="377024" y="3072936"/>
            <a:ext cx="2158839" cy="1621679"/>
            <a:chOff x="1534279" y="1897353"/>
            <a:chExt cx="2158839" cy="1621679"/>
          </a:xfrm>
          <a:solidFill>
            <a:schemeClr val="bg1"/>
          </a:solidFill>
        </p:grpSpPr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46159D68-840B-2E6F-A7C8-E208D8E83342}"/>
                </a:ext>
              </a:extLst>
            </p:cNvPr>
            <p:cNvSpPr/>
            <p:nvPr/>
          </p:nvSpPr>
          <p:spPr>
            <a:xfrm>
              <a:off x="2391827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32D334A8-F2F5-FD63-CB66-013359C79CF4}"/>
                </a:ext>
              </a:extLst>
            </p:cNvPr>
            <p:cNvSpPr/>
            <p:nvPr/>
          </p:nvSpPr>
          <p:spPr>
            <a:xfrm>
              <a:off x="2255922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2FA2F6B4-C310-56BC-5B4D-51546AE3D1B9}"/>
                </a:ext>
              </a:extLst>
            </p:cNvPr>
            <p:cNvSpPr/>
            <p:nvPr/>
          </p:nvSpPr>
          <p:spPr>
            <a:xfrm>
              <a:off x="2120862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799B8703-6AA9-384D-19DE-F20C8CABB8A5}"/>
                </a:ext>
              </a:extLst>
            </p:cNvPr>
            <p:cNvSpPr/>
            <p:nvPr/>
          </p:nvSpPr>
          <p:spPr>
            <a:xfrm>
              <a:off x="2973182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1AEA88DC-E352-B64C-4B59-EF5FC4525AF8}"/>
                </a:ext>
              </a:extLst>
            </p:cNvPr>
            <p:cNvSpPr/>
            <p:nvPr/>
          </p:nvSpPr>
          <p:spPr>
            <a:xfrm>
              <a:off x="2837276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EA15F005-9426-9C16-3A39-53764FDAF5FE}"/>
                </a:ext>
              </a:extLst>
            </p:cNvPr>
            <p:cNvSpPr/>
            <p:nvPr/>
          </p:nvSpPr>
          <p:spPr>
            <a:xfrm>
              <a:off x="2702217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2ACED86F-EC99-C6A0-B376-D740A412CD5F}"/>
                </a:ext>
              </a:extLst>
            </p:cNvPr>
            <p:cNvSpPr/>
            <p:nvPr/>
          </p:nvSpPr>
          <p:spPr>
            <a:xfrm>
              <a:off x="1805244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2B92E2F0-ECAC-49AF-08A8-FEE753C14B2F}"/>
                </a:ext>
              </a:extLst>
            </p:cNvPr>
            <p:cNvSpPr/>
            <p:nvPr/>
          </p:nvSpPr>
          <p:spPr>
            <a:xfrm>
              <a:off x="1669339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7A59E136-C5F8-3170-7320-A5FC2D7DF8A2}"/>
                </a:ext>
              </a:extLst>
            </p:cNvPr>
            <p:cNvSpPr/>
            <p:nvPr/>
          </p:nvSpPr>
          <p:spPr>
            <a:xfrm>
              <a:off x="1534279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00E09D-681E-7875-2B74-ECA7A94A0ADA}"/>
              </a:ext>
            </a:extLst>
          </p:cNvPr>
          <p:cNvGrpSpPr/>
          <p:nvPr/>
        </p:nvGrpSpPr>
        <p:grpSpPr>
          <a:xfrm>
            <a:off x="673180" y="3485130"/>
            <a:ext cx="295816" cy="574091"/>
            <a:chOff x="3911410" y="2411116"/>
            <a:chExt cx="915181" cy="1776097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DEB937D-CBF2-E628-4198-2024F93E34B1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C9739A08-7EB3-4348-A5A0-5153D1DBA4B3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D0D88E6-E7A5-D0B2-D1B0-69006DA1A915}"/>
              </a:ext>
            </a:extLst>
          </p:cNvPr>
          <p:cNvGrpSpPr/>
          <p:nvPr/>
        </p:nvGrpSpPr>
        <p:grpSpPr>
          <a:xfrm>
            <a:off x="1977509" y="2942854"/>
            <a:ext cx="295816" cy="574091"/>
            <a:chOff x="3911410" y="2411116"/>
            <a:chExt cx="915181" cy="1776097"/>
          </a:xfrm>
        </p:grpSpPr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A3CFD3D-EBEF-2CA2-2379-F429E5FCB93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6A15180-AED0-4AC8-0BDF-4B62729EA59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05243AE-B27B-737C-CE8B-6D57D67005AC}"/>
              </a:ext>
            </a:extLst>
          </p:cNvPr>
          <p:cNvSpPr txBox="1"/>
          <p:nvPr/>
        </p:nvSpPr>
        <p:spPr>
          <a:xfrm>
            <a:off x="1178322" y="4779645"/>
            <a:ext cx="556243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 획득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pic>
        <p:nvPicPr>
          <p:cNvPr id="52" name="그림 51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BD83E-3E12-8ABE-AC2F-F55EBE2482E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04" y="3777186"/>
            <a:ext cx="592618" cy="8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51539"/>
              </p:ext>
            </p:extLst>
          </p:nvPr>
        </p:nvGraphicFramePr>
        <p:xfrm>
          <a:off x="263525" y="1352935"/>
          <a:ext cx="11670567" cy="5259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활용하여 번개를 유도하는 컨셉을 강화하는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캐릭터의 성능이 더욱 증가하게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시작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공격 및 스킬로 방출한 번개는 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되어 적을 공격하지만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꽂혀있는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적이 있다면 해당 적에게 번개가 유도된다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ㄷ</a:t>
                      </a:r>
                      <a:endPara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방출합니다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꽂는 대상을 변경할 수 있는 스킬로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적에게 발사한 후 번개 방출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적 지정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시</a:t>
                      </a:r>
                      <a:r>
                        <a:rPr lang="en-US" altLang="ko-KR" sz="1000" b="0" kern="1200" dirty="0">
                          <a:solidFill>
                            <a:srgbClr val="FF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적에게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 방출하여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랜덤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타게팅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꽂힌 적이 있다면 번개가 유도되어 공격한다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b="0" kern="120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자신 지정 시</a:t>
                      </a:r>
                      <a:r>
                        <a:rPr lang="en-US" altLang="ko-KR" sz="1000" b="0" kern="1200" dirty="0">
                          <a:solidFill>
                            <a:srgbClr val="0000FF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강력한 피해에 걸맞는 사전 작업으로 스택을 쌓아 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&lt;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모든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번개로 이어 대상에게 꽂아 넣고 강력한 번개를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내려 친다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적의 몸 안쪽으로 번개를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방전시켜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방어 무시 피해를 준다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3/4/5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일때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대상의 방어력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0/20/50%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무시 및 재사용 대기 시간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2/1/0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1218</Words>
  <Application>Microsoft Office PowerPoint</Application>
  <PresentationFormat>와이드스크린</PresentationFormat>
  <Paragraphs>181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124</cp:revision>
  <dcterms:created xsi:type="dcterms:W3CDTF">2025-08-30T09:28:31Z</dcterms:created>
  <dcterms:modified xsi:type="dcterms:W3CDTF">2025-09-19T12:25:28Z</dcterms:modified>
</cp:coreProperties>
</file>